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36" r:id="rId1"/>
  </p:sldMasterIdLst>
  <p:sldIdLst>
    <p:sldId id="329" r:id="rId2"/>
    <p:sldId id="342" r:id="rId3"/>
    <p:sldId id="330" r:id="rId4"/>
    <p:sldId id="354" r:id="rId5"/>
    <p:sldId id="324" r:id="rId6"/>
    <p:sldId id="351" r:id="rId7"/>
    <p:sldId id="338" r:id="rId8"/>
    <p:sldId id="301" r:id="rId9"/>
    <p:sldId id="315" r:id="rId10"/>
    <p:sldId id="313" r:id="rId11"/>
    <p:sldId id="317" r:id="rId12"/>
    <p:sldId id="358" r:id="rId13"/>
    <p:sldId id="357" r:id="rId14"/>
    <p:sldId id="318" r:id="rId15"/>
    <p:sldId id="352" r:id="rId16"/>
    <p:sldId id="359" r:id="rId17"/>
    <p:sldId id="344" r:id="rId18"/>
    <p:sldId id="363" r:id="rId19"/>
    <p:sldId id="349" r:id="rId20"/>
    <p:sldId id="364" r:id="rId21"/>
    <p:sldId id="350" r:id="rId22"/>
    <p:sldId id="347" r:id="rId23"/>
    <p:sldId id="348" r:id="rId24"/>
    <p:sldId id="326" r:id="rId25"/>
    <p:sldId id="279" r:id="rId26"/>
    <p:sldId id="361" r:id="rId27"/>
    <p:sldId id="333" r:id="rId28"/>
    <p:sldId id="360" r:id="rId29"/>
    <p:sldId id="335" r:id="rId30"/>
    <p:sldId id="336" r:id="rId31"/>
    <p:sldId id="339" r:id="rId32"/>
    <p:sldId id="362" r:id="rId33"/>
    <p:sldId id="285" r:id="rId34"/>
    <p:sldId id="287" r:id="rId35"/>
    <p:sldId id="327" r:id="rId3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302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048FE-4EE4-4424-899B-11B3EF53257D}" type="datetimeFigureOut">
              <a:rPr lang="ru-RU" smtClean="0"/>
              <a:pPr/>
              <a:t>05.03.2024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7616B-02EB-4527-A35C-D730FE408F7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048FE-4EE4-4424-899B-11B3EF53257D}" type="datetimeFigureOut">
              <a:rPr lang="ru-RU" smtClean="0"/>
              <a:pPr/>
              <a:t>05.03.2024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7616B-02EB-4527-A35C-D730FE408F7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048FE-4EE4-4424-899B-11B3EF53257D}" type="datetimeFigureOut">
              <a:rPr lang="ru-RU" smtClean="0"/>
              <a:pPr/>
              <a:t>05.03.2024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7616B-02EB-4527-A35C-D730FE408F7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048FE-4EE4-4424-899B-11B3EF53257D}" type="datetimeFigureOut">
              <a:rPr lang="ru-RU" smtClean="0"/>
              <a:pPr/>
              <a:t>05.03.2024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7616B-02EB-4527-A35C-D730FE408F7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048FE-4EE4-4424-899B-11B3EF53257D}" type="datetimeFigureOut">
              <a:rPr lang="ru-RU" smtClean="0"/>
              <a:pPr/>
              <a:t>05.03.2024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7616B-02EB-4527-A35C-D730FE408F7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048FE-4EE4-4424-899B-11B3EF53257D}" type="datetimeFigureOut">
              <a:rPr lang="ru-RU" smtClean="0"/>
              <a:pPr/>
              <a:t>05.03.2024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7616B-02EB-4527-A35C-D730FE408F7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048FE-4EE4-4424-899B-11B3EF53257D}" type="datetimeFigureOut">
              <a:rPr lang="ru-RU" smtClean="0"/>
              <a:pPr/>
              <a:t>05.03.2024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7616B-02EB-4527-A35C-D730FE408F7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048FE-4EE4-4424-899B-11B3EF53257D}" type="datetimeFigureOut">
              <a:rPr lang="ru-RU" smtClean="0"/>
              <a:pPr/>
              <a:t>05.03.2024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7616B-02EB-4527-A35C-D730FE408F7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048FE-4EE4-4424-899B-11B3EF53257D}" type="datetimeFigureOut">
              <a:rPr lang="ru-RU" smtClean="0"/>
              <a:pPr/>
              <a:t>05.03.2024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7616B-02EB-4527-A35C-D730FE408F7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048FE-4EE4-4424-899B-11B3EF53257D}" type="datetimeFigureOut">
              <a:rPr lang="ru-RU" smtClean="0"/>
              <a:pPr/>
              <a:t>05.03.2024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7616B-02EB-4527-A35C-D730FE408F7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048FE-4EE4-4424-899B-11B3EF53257D}" type="datetimeFigureOut">
              <a:rPr lang="ru-RU" smtClean="0"/>
              <a:pPr/>
              <a:t>05.03.2024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7616B-02EB-4527-A35C-D730FE408F7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A048FE-4EE4-4424-899B-11B3EF53257D}" type="datetimeFigureOut">
              <a:rPr lang="ru-RU" smtClean="0"/>
              <a:pPr/>
              <a:t>05.03.2024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27616B-02EB-4527-A35C-D730FE408F7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  <p:sldLayoutId id="2147483940" r:id="rId4"/>
    <p:sldLayoutId id="2147483941" r:id="rId5"/>
    <p:sldLayoutId id="2147483942" r:id="rId6"/>
    <p:sldLayoutId id="2147483943" r:id="rId7"/>
    <p:sldLayoutId id="2147483944" r:id="rId8"/>
    <p:sldLayoutId id="2147483945" r:id="rId9"/>
    <p:sldLayoutId id="2147483946" r:id="rId10"/>
    <p:sldLayoutId id="214748394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2.png"/><Relationship Id="rId4" Type="http://schemas.openxmlformats.org/officeDocument/2006/relationships/image" Target="../media/image13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314602"/>
          </a:xfrm>
        </p:spPr>
        <p:txBody>
          <a:bodyPr>
            <a:normAutofit fontScale="90000"/>
          </a:bodyPr>
          <a:lstStyle/>
          <a:p>
            <a:r>
              <a:rPr lang="ru-RU" dirty="0"/>
              <a:t>«Книга природы»</a:t>
            </a:r>
            <a:br>
              <a:rPr lang="ru-RU" dirty="0"/>
            </a:br>
            <a:r>
              <a:rPr lang="ru-RU" dirty="0"/>
              <a:t>«</a:t>
            </a:r>
            <a:r>
              <a:rPr lang="ru-RU" b="1" dirty="0"/>
              <a:t>Развитие познавательных процессов на уроках окружающего мира</a:t>
            </a:r>
            <a:br>
              <a:rPr lang="ru-RU" b="1" dirty="0"/>
            </a:br>
            <a:r>
              <a:rPr lang="ru-RU" b="1" dirty="0"/>
              <a:t> в рамках инклюзивного обучения в начальной школе»</a:t>
            </a:r>
            <a:br>
              <a:rPr lang="ru-RU" b="1" dirty="0"/>
            </a:br>
            <a:r>
              <a:rPr lang="ru-RU" dirty="0"/>
              <a:t> </a:t>
            </a:r>
            <a:br>
              <a:rPr lang="ru-RU" dirty="0"/>
            </a:br>
            <a:r>
              <a:rPr lang="ru-RU" dirty="0"/>
              <a:t>(из опыта работы Собиной С.А.)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458618"/>
          </a:xfrm>
        </p:spPr>
        <p:txBody>
          <a:bodyPr>
            <a:normAutofit/>
          </a:bodyPr>
          <a:lstStyle/>
          <a:p>
            <a:r>
              <a:rPr lang="ru-RU" sz="6600" b="1" dirty="0"/>
              <a:t>Птицы  –  наши друзья!</a:t>
            </a:r>
            <a:br>
              <a:rPr lang="ru-RU" sz="6600" b="1" dirty="0"/>
            </a:br>
            <a:r>
              <a:rPr lang="ru-RU" sz="6600" dirty="0"/>
              <a:t>(760 видов)</a:t>
            </a:r>
            <a:br>
              <a:rPr lang="ru-RU" sz="6600" dirty="0"/>
            </a:br>
            <a:r>
              <a:rPr lang="ru-RU" sz="6600" dirty="0"/>
              <a:t>1 апреля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Птичьи  портреты</a:t>
            </a:r>
          </a:p>
        </p:txBody>
      </p:sp>
      <p:pic>
        <p:nvPicPr>
          <p:cNvPr id="43011" name="Picture 3" descr="C:\Users\user\Desktop\Новая папка (2)\02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1774" y="1600200"/>
            <a:ext cx="5860451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Птичьи  разговоры</a:t>
            </a:r>
          </a:p>
        </p:txBody>
      </p:sp>
      <p:pic>
        <p:nvPicPr>
          <p:cNvPr id="9218" name="Picture 2" descr="C:\Users\user\Pictures\2021-03-10\02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38800" y="1600200"/>
            <a:ext cx="6666400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Названия  птиц</a:t>
            </a:r>
          </a:p>
        </p:txBody>
      </p:sp>
      <p:pic>
        <p:nvPicPr>
          <p:cNvPr id="8194" name="Picture 2" descr="C:\Users\user\Pictures\2021-03-10\02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9407" y="1600200"/>
            <a:ext cx="7185186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/>
              <a:t>Птичьи   разговоры.</a:t>
            </a:r>
            <a:br>
              <a:rPr lang="ru-RU" b="1" dirty="0"/>
            </a:br>
            <a:r>
              <a:rPr lang="ru-RU" b="1" dirty="0"/>
              <a:t> Найди соответствие.</a:t>
            </a:r>
          </a:p>
        </p:txBody>
      </p:sp>
      <p:pic>
        <p:nvPicPr>
          <p:cNvPr id="44034" name="Picture 2" descr="C:\Users\user\Desktop\Новая папка (2)\040 (2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15326" y="1600200"/>
            <a:ext cx="6313348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/>
              <a:t>Мозаика. Буквы рассыпались.</a:t>
            </a:r>
          </a:p>
        </p:txBody>
      </p:sp>
      <p:pic>
        <p:nvPicPr>
          <p:cNvPr id="5125" name="Picture 5" descr="C:\Users\user\Pictures\2021-03-10\01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user\Pictures\2021-02-24\0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84457"/>
            <a:ext cx="9144000" cy="628908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Pictures\2021-03-10\0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098578"/>
          </a:xfrm>
        </p:spPr>
        <p:txBody>
          <a:bodyPr>
            <a:normAutofit/>
          </a:bodyPr>
          <a:lstStyle/>
          <a:p>
            <a:r>
              <a:rPr lang="ru-RU" sz="6000" b="1" dirty="0"/>
              <a:t>-Какая птица прилетает к нам в самое зябкое время года?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000" dirty="0"/>
              <a:t>                </a:t>
            </a:r>
            <a:br>
              <a:rPr lang="ru-RU" sz="4000" dirty="0"/>
            </a:br>
            <a:br>
              <a:rPr lang="ru-RU" sz="4000" dirty="0"/>
            </a:br>
            <a:br>
              <a:rPr lang="ru-RU" sz="4000" dirty="0"/>
            </a:br>
            <a:endParaRPr lang="ru-RU" sz="4000" dirty="0"/>
          </a:p>
        </p:txBody>
      </p:sp>
      <p:pic>
        <p:nvPicPr>
          <p:cNvPr id="26626" name="Picture 2" descr="&amp;Zcy;&amp;yacy;&amp;bcy;&amp;lcy;&amp;icy;&amp;kcy;"/>
          <p:cNvPicPr>
            <a:picLocks noGrp="1" noChangeAspect="1" noChangeArrowheads="1"/>
          </p:cNvPicPr>
          <p:nvPr>
            <p:ph type="pic" idx="1"/>
          </p:nvPr>
        </p:nvPicPr>
        <p:blipFill>
          <a:blip r:embed="rId4" cstate="print"/>
          <a:srcRect l="7500" r="7500"/>
          <a:stretch>
            <a:fillRect/>
          </a:stretch>
        </p:blipFill>
        <p:spPr bwMode="auto">
          <a:prstGeom prst="rect">
            <a:avLst/>
          </a:prstGeom>
          <a:noFill/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517232"/>
            <a:ext cx="5486400" cy="1080120"/>
          </a:xfrm>
        </p:spPr>
        <p:txBody>
          <a:bodyPr>
            <a:noAutofit/>
          </a:bodyPr>
          <a:lstStyle/>
          <a:p>
            <a:r>
              <a:rPr lang="ru-RU" sz="4800" dirty="0"/>
              <a:t>             </a:t>
            </a:r>
            <a:r>
              <a:rPr lang="ru-RU" sz="4800" b="1" dirty="0"/>
              <a:t>ЗЯБЛИК</a:t>
            </a:r>
          </a:p>
        </p:txBody>
      </p:sp>
      <p:pic>
        <p:nvPicPr>
          <p:cNvPr id="3" name="зяблик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172400" y="6165304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1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6525344"/>
          </a:xfrm>
        </p:spPr>
        <p:txBody>
          <a:bodyPr>
            <a:normAutofit fontScale="90000"/>
          </a:bodyPr>
          <a:lstStyle/>
          <a:p>
            <a:br>
              <a:rPr lang="ru-RU" dirty="0"/>
            </a:br>
            <a:br>
              <a:rPr lang="ru-RU" dirty="0"/>
            </a:br>
            <a:r>
              <a:rPr lang="ru-RU" sz="4000" b="1" dirty="0"/>
              <a:t>У детей с ОВЗ, имеющих ЗПР, очень часто кругозор на уровне бытового  обихода. Окружающий мир – главный источник  знаний для детей. От того, насколько внимателен ребёнок  к деталям и явлениям, зависит уровень его кругозора. То, что просто и понятно  для  взрослых,  для ребёнка – настоящая загадка. </a:t>
            </a:r>
            <a:br>
              <a:rPr lang="ru-RU" dirty="0"/>
            </a:br>
            <a:br>
              <a:rPr lang="ru-RU" dirty="0"/>
            </a:br>
            <a:br>
              <a:rPr lang="ru-RU" dirty="0"/>
            </a:br>
            <a:endParaRPr lang="ru-RU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738538"/>
          </a:xfrm>
        </p:spPr>
        <p:txBody>
          <a:bodyPr>
            <a:normAutofit/>
          </a:bodyPr>
          <a:lstStyle/>
          <a:p>
            <a:r>
              <a:rPr lang="ru-RU" sz="6000" b="1" dirty="0"/>
              <a:t>А какая птица </a:t>
            </a:r>
            <a:br>
              <a:rPr lang="ru-RU" sz="6000" b="1" dirty="0"/>
            </a:br>
            <a:r>
              <a:rPr lang="ru-RU" sz="6000" b="1" dirty="0"/>
              <a:t>умеет издавать звуки, похожие на звуки кошки?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endParaRPr lang="ru-RU" sz="4400" dirty="0"/>
          </a:p>
        </p:txBody>
      </p:sp>
      <p:pic>
        <p:nvPicPr>
          <p:cNvPr id="22530" name="Picture 2" descr="http://im2-tub-ru.yandex.net/i?id=103703183-30-72&amp;n=21"/>
          <p:cNvPicPr>
            <a:picLocks noGrp="1" noChangeAspect="1" noChangeArrowheads="1"/>
          </p:cNvPicPr>
          <p:nvPr>
            <p:ph type="pic" idx="1"/>
          </p:nvPr>
        </p:nvPicPr>
        <p:blipFill>
          <a:blip r:embed="rId4" cstate="print"/>
          <a:srcRect l="2607" r="2607"/>
          <a:stretch>
            <a:fillRect/>
          </a:stretch>
        </p:blipFill>
        <p:spPr bwMode="auto">
          <a:prstGeom prst="rect">
            <a:avLst/>
          </a:prstGeom>
          <a:noFill/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71600" y="5301208"/>
            <a:ext cx="7200800" cy="1224136"/>
          </a:xfrm>
          <a:ln>
            <a:solidFill>
              <a:srgbClr val="0070C0"/>
            </a:solidFill>
          </a:ln>
        </p:spPr>
        <p:txBody>
          <a:bodyPr>
            <a:normAutofit/>
          </a:bodyPr>
          <a:lstStyle/>
          <a:p>
            <a:r>
              <a:rPr lang="ru-RU" sz="4800" dirty="0"/>
              <a:t>           </a:t>
            </a:r>
            <a:r>
              <a:rPr lang="ru-RU" sz="4800" b="1" dirty="0"/>
              <a:t>ИВОЛГА</a:t>
            </a:r>
          </a:p>
        </p:txBody>
      </p:sp>
      <p:pic>
        <p:nvPicPr>
          <p:cNvPr id="3" name="иволга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6804248" y="530120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469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1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90666"/>
          </a:xfrm>
        </p:spPr>
        <p:txBody>
          <a:bodyPr>
            <a:normAutofit fontScale="90000"/>
          </a:bodyPr>
          <a:lstStyle/>
          <a:p>
            <a:br>
              <a:rPr lang="ru-RU" b="1" u="sng" dirty="0"/>
            </a:br>
            <a:r>
              <a:rPr lang="ru-RU" b="1" u="sng" dirty="0"/>
              <a:t>Загадка</a:t>
            </a:r>
            <a:br>
              <a:rPr lang="ru-RU" b="1" u="sng" dirty="0"/>
            </a:br>
            <a:br>
              <a:rPr lang="ru-RU" dirty="0"/>
            </a:br>
            <a:r>
              <a:rPr lang="ru-RU" dirty="0"/>
              <a:t>Это старый наш знакомый.</a:t>
            </a:r>
            <a:br>
              <a:rPr lang="ru-RU" dirty="0"/>
            </a:br>
            <a:r>
              <a:rPr lang="ru-RU" dirty="0"/>
              <a:t>Он живёт на крыше дома.</a:t>
            </a:r>
            <a:br>
              <a:rPr lang="ru-RU" dirty="0"/>
            </a:br>
            <a:r>
              <a:rPr lang="ru-RU" dirty="0"/>
              <a:t>Длинноногий, длинноносый</a:t>
            </a:r>
            <a:br>
              <a:rPr lang="ru-RU" dirty="0"/>
            </a:br>
            <a:r>
              <a:rPr lang="ru-RU" dirty="0"/>
              <a:t>С длинной шеей, безголосый.</a:t>
            </a:r>
            <a:br>
              <a:rPr lang="ru-RU" dirty="0"/>
            </a:br>
            <a:r>
              <a:rPr lang="ru-RU" dirty="0"/>
              <a:t>Он летает на охоту за лягушками к болоту.</a:t>
            </a:r>
            <a:br>
              <a:rPr lang="ru-RU" dirty="0"/>
            </a:br>
            <a:endParaRPr lang="ru-RU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20574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941168"/>
            <a:ext cx="5486400" cy="1231032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/>
              <a:t>Аист  может спать в полёте до пятнадцати    минут</a:t>
            </a:r>
          </a:p>
        </p:txBody>
      </p:sp>
      <p:pic>
        <p:nvPicPr>
          <p:cNvPr id="40962" name="Picture 2" descr="http://komotoz.ru/photo/zhivotnye/images/aisty/belyj_aist_01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l="5534" r="5534"/>
          <a:stretch>
            <a:fillRect/>
          </a:stretch>
        </p:blipFill>
        <p:spPr bwMode="auto"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74642"/>
          </a:xfrm>
        </p:spPr>
        <p:txBody>
          <a:bodyPr>
            <a:normAutofit/>
          </a:bodyPr>
          <a:lstStyle/>
          <a:p>
            <a:r>
              <a:rPr lang="ru-RU" sz="5400" b="1" dirty="0"/>
              <a:t>В   Антарктиде </a:t>
            </a:r>
            <a:br>
              <a:rPr lang="ru-RU" sz="5400" b="1" dirty="0"/>
            </a:br>
            <a:r>
              <a:rPr lang="ru-RU" sz="5400" b="1" dirty="0"/>
              <a:t>среди   льдин </a:t>
            </a:r>
            <a:br>
              <a:rPr lang="ru-RU" sz="5400" b="1" dirty="0"/>
            </a:br>
            <a:r>
              <a:rPr lang="ru-RU" sz="5400" b="1" dirty="0"/>
              <a:t>проводит  дни</a:t>
            </a:r>
            <a:br>
              <a:rPr lang="ru-RU" sz="5400" b="1" dirty="0"/>
            </a:br>
            <a:r>
              <a:rPr lang="ru-RU" sz="5400" b="1" dirty="0"/>
              <a:t> свои…….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f10.ifotki.info/org/407785ecd1d05acf1594aa706fefcd2d58513611031478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764704"/>
            <a:ext cx="7632848" cy="5760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810546"/>
          </a:xfrm>
        </p:spPr>
        <p:txBody>
          <a:bodyPr>
            <a:normAutofit/>
          </a:bodyPr>
          <a:lstStyle/>
          <a:p>
            <a:r>
              <a:rPr lang="ru-RU" b="1" u="sng" dirty="0"/>
              <a:t>Поговорим о зверях.</a:t>
            </a:r>
            <a:br>
              <a:rPr lang="ru-RU" b="1" u="sng" dirty="0"/>
            </a:br>
            <a:br>
              <a:rPr lang="ru-RU" dirty="0"/>
            </a:br>
            <a:r>
              <a:rPr lang="ru-RU" dirty="0"/>
              <a:t>-</a:t>
            </a:r>
            <a:r>
              <a:rPr lang="ru-RU" b="1" dirty="0"/>
              <a:t>Какой зверь никогда </a:t>
            </a:r>
            <a:br>
              <a:rPr lang="ru-RU" b="1" dirty="0"/>
            </a:br>
            <a:r>
              <a:rPr lang="ru-RU" b="1" dirty="0"/>
              <a:t>не ест мясо? Его ещё называют бамбуковым медведем. Кто же это?</a:t>
            </a:r>
            <a:br>
              <a:rPr lang="ru-RU" dirty="0"/>
            </a:br>
            <a:endParaRPr lang="ru-RU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doseng.org/uploads/posts/2009-10/1255546740_e185406dda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620689"/>
            <a:ext cx="7704856" cy="56166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im5-tub-ru.yandex.net/i?id=297824729-04-72&amp;n=2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5" y="836713"/>
            <a:ext cx="7815710" cy="52565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026570"/>
          </a:xfrm>
        </p:spPr>
        <p:txBody>
          <a:bodyPr>
            <a:normAutofit/>
          </a:bodyPr>
          <a:lstStyle/>
          <a:p>
            <a:r>
              <a:rPr lang="ru-RU" dirty="0"/>
              <a:t>Самый рослый из зверей</a:t>
            </a:r>
            <a:br>
              <a:rPr lang="ru-RU" dirty="0"/>
            </a:br>
            <a:r>
              <a:rPr lang="ru-RU" dirty="0"/>
              <a:t>Африканский длинношей.</a:t>
            </a:r>
            <a:br>
              <a:rPr lang="ru-RU" dirty="0"/>
            </a:br>
            <a:r>
              <a:rPr lang="ru-RU" dirty="0"/>
              <a:t>Ходит гордо, словно граф. </a:t>
            </a:r>
            <a:br>
              <a:rPr lang="ru-RU" dirty="0"/>
            </a:br>
            <a:r>
              <a:rPr lang="ru-RU" dirty="0"/>
              <a:t>Называется………..</a:t>
            </a:r>
            <a:br>
              <a:rPr lang="ru-RU" dirty="0"/>
            </a:br>
            <a:endParaRPr lang="ru-RU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50706"/>
          </a:xfrm>
        </p:spPr>
        <p:txBody>
          <a:bodyPr>
            <a:noAutofit/>
          </a:bodyPr>
          <a:lstStyle/>
          <a:p>
            <a:pPr marL="514350" indent="-514350" algn="l"/>
            <a:r>
              <a:rPr lang="ru-RU" sz="3200" b="1" u="sng" dirty="0"/>
              <a:t> </a:t>
            </a:r>
            <a:br>
              <a:rPr lang="ru-RU" sz="3200" b="1" u="sng" dirty="0"/>
            </a:br>
            <a:r>
              <a:rPr lang="ru-RU" sz="3200" b="1" u="sng" dirty="0"/>
              <a:t>Разнообразие   заданий  на  уроках:</a:t>
            </a:r>
            <a:br>
              <a:rPr lang="ru-RU" sz="3200" b="1" dirty="0"/>
            </a:br>
            <a:r>
              <a:rPr lang="ru-RU" sz="3200" b="1" dirty="0"/>
              <a:t>1.  Подбор   ассоциаций</a:t>
            </a:r>
            <a:br>
              <a:rPr lang="ru-RU" sz="3200" b="1" dirty="0"/>
            </a:br>
            <a:r>
              <a:rPr lang="ru-RU" sz="3200" b="1" dirty="0"/>
              <a:t>2.  Мозаика</a:t>
            </a:r>
            <a:br>
              <a:rPr lang="ru-RU" sz="3200" b="1" dirty="0"/>
            </a:br>
            <a:r>
              <a:rPr lang="ru-RU" sz="3200" b="1" dirty="0"/>
              <a:t>3.  Буквы  рассыпались</a:t>
            </a:r>
            <a:br>
              <a:rPr lang="ru-RU" sz="3200" b="1" dirty="0"/>
            </a:br>
            <a:r>
              <a:rPr lang="ru-RU" sz="3200" b="1" dirty="0"/>
              <a:t>4.  Игра «Рыба, зверь, птица»</a:t>
            </a:r>
            <a:br>
              <a:rPr lang="ru-RU" sz="3200" b="1" dirty="0"/>
            </a:br>
            <a:r>
              <a:rPr lang="ru-RU" sz="3200" b="1" dirty="0"/>
              <a:t>5. Доскажи  словечко</a:t>
            </a:r>
            <a:br>
              <a:rPr lang="ru-RU" sz="3200" b="1" dirty="0"/>
            </a:br>
            <a:r>
              <a:rPr lang="ru-RU" sz="3200" b="1" dirty="0"/>
              <a:t>6. Птичьи портреты</a:t>
            </a:r>
            <a:br>
              <a:rPr lang="ru-RU" sz="3200" b="1" dirty="0"/>
            </a:br>
            <a:r>
              <a:rPr lang="ru-RU" sz="3200" b="1" dirty="0"/>
              <a:t>7.  Птичьи разговоры</a:t>
            </a:r>
            <a:br>
              <a:rPr lang="ru-RU" sz="3200" b="1" dirty="0"/>
            </a:br>
            <a:r>
              <a:rPr lang="ru-RU" sz="3200" b="1" dirty="0"/>
              <a:t>8.  Угадай, чей голосок?</a:t>
            </a:r>
            <a:br>
              <a:rPr lang="ru-RU" sz="3200" b="1" dirty="0"/>
            </a:br>
            <a:r>
              <a:rPr lang="ru-RU" sz="3200" b="1" dirty="0"/>
              <a:t>9.  Видео-, аудиозаписи  и   фотоматериалы</a:t>
            </a:r>
            <a:br>
              <a:rPr lang="ru-RU" sz="3200" b="1" dirty="0"/>
            </a:br>
            <a:br>
              <a:rPr lang="ru-RU" sz="3200" b="1" dirty="0"/>
            </a:br>
            <a:endParaRPr lang="ru-RU" sz="3200" b="1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new-obojka.ru/files/zhivotnie/640x480/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241300"/>
            <a:ext cx="7776864" cy="637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www.fotozveri.ru/jiraf/901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5" y="404664"/>
            <a:ext cx="7488831" cy="6048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052736"/>
            <a:ext cx="8229600" cy="3024336"/>
          </a:xfrm>
        </p:spPr>
        <p:txBody>
          <a:bodyPr>
            <a:normAutofit/>
          </a:bodyPr>
          <a:lstStyle/>
          <a:p>
            <a:r>
              <a:rPr lang="ru-RU" sz="6000" b="1" dirty="0"/>
              <a:t>В мире насекомых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&amp;Scy;&amp;tcy;&amp;rcy;&amp;iecy;&amp;kcy;&amp;ocy;&amp;zcy;&amp;acy; &amp;kcy;&amp;acy;&amp;rcy;&amp;tcy;&amp;icy;&amp;ncy;&amp;kcy;&amp;icy;. &amp;Fcy;&amp;ocy;&amp;tcy;&amp;ocy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836712"/>
            <a:ext cx="7344816" cy="55446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5977798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1364704"/>
          </a:xfrm>
        </p:spPr>
        <p:txBody>
          <a:bodyPr>
            <a:noAutofit/>
          </a:bodyPr>
          <a:lstStyle/>
          <a:p>
            <a:r>
              <a:rPr lang="ru-RU" sz="5400" dirty="0"/>
              <a:t>Глаза стрекозы</a:t>
            </a:r>
          </a:p>
        </p:txBody>
      </p:sp>
      <p:pic>
        <p:nvPicPr>
          <p:cNvPr id="23554" name="Picture 2" descr="http://collection.edu.yar.ru/dlrstore/2bca3d12-d304-4126-8412-97dd1bb4ecf7/%5BBI8ZD_5-02%5D_%5BIL_01%5D-k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t="4268" b="4268"/>
          <a:stretch>
            <a:fillRect/>
          </a:stretch>
        </p:blipFill>
        <p:spPr bwMode="auto">
          <a:prstGeom prst="rect">
            <a:avLst/>
          </a:prstGeom>
          <a:noFill/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/>
              <a:t>    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034682"/>
          </a:xfrm>
        </p:spPr>
        <p:txBody>
          <a:bodyPr>
            <a:normAutofit fontScale="90000"/>
          </a:bodyPr>
          <a:lstStyle/>
          <a:p>
            <a:pPr algn="l"/>
            <a:r>
              <a:rPr lang="ru-RU" sz="4000" dirty="0"/>
              <a:t>-  </a:t>
            </a:r>
            <a:r>
              <a:rPr lang="ru-RU" sz="4000" b="1" dirty="0"/>
              <a:t>О ком</a:t>
            </a:r>
            <a:r>
              <a:rPr lang="ru-RU" sz="4000" dirty="0"/>
              <a:t> вам рассказали зелёные страницы? Что вас </a:t>
            </a:r>
            <a:r>
              <a:rPr lang="ru-RU" sz="4000" b="1" dirty="0"/>
              <a:t>удивило?</a:t>
            </a:r>
            <a:br>
              <a:rPr lang="ru-RU" sz="4000" dirty="0"/>
            </a:br>
            <a:r>
              <a:rPr lang="ru-RU" sz="4000" dirty="0"/>
              <a:t> -</a:t>
            </a:r>
            <a:r>
              <a:rPr lang="ru-RU" sz="4000" b="1" dirty="0"/>
              <a:t>Какой вред </a:t>
            </a:r>
            <a:r>
              <a:rPr lang="ru-RU" sz="4000" dirty="0"/>
              <a:t>люди могут нанести насекомым, птицам, зверям? </a:t>
            </a:r>
            <a:br>
              <a:rPr lang="ru-RU" sz="4000" dirty="0"/>
            </a:br>
            <a:r>
              <a:rPr lang="ru-RU" sz="4000" dirty="0"/>
              <a:t>-На человеке лежит обязанность: </a:t>
            </a:r>
            <a:br>
              <a:rPr lang="ru-RU" sz="4000" dirty="0"/>
            </a:br>
            <a:r>
              <a:rPr lang="ru-RU" sz="4000" b="1" dirty="0"/>
              <a:t>не  дать погибнуть всему живому! </a:t>
            </a:r>
            <a:br>
              <a:rPr lang="ru-RU" sz="4000" dirty="0"/>
            </a:br>
            <a:r>
              <a:rPr lang="ru-RU" sz="4000" dirty="0"/>
              <a:t>- Как вы это понимаете?</a:t>
            </a:r>
            <a:br>
              <a:rPr lang="ru-RU" sz="4000" dirty="0"/>
            </a:br>
            <a:r>
              <a:rPr lang="ru-RU" sz="4000" dirty="0"/>
              <a:t>-  </a:t>
            </a:r>
            <a:r>
              <a:rPr lang="ru-RU" sz="4000" b="1" dirty="0"/>
              <a:t>Давайте  будем беречь природу,   ведь она такая красивая!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5400" b="1" dirty="0"/>
              <a:t> Прочитайте  тему  урока: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908920"/>
          </a:xfrm>
        </p:spPr>
        <p:txBody>
          <a:bodyPr>
            <a:normAutofit fontScale="25000" lnSpcReduction="20000"/>
          </a:bodyPr>
          <a:lstStyle/>
          <a:p>
            <a:r>
              <a:rPr lang="ru-RU" sz="12800" b="1" dirty="0"/>
              <a:t>ИКНГА</a:t>
            </a:r>
            <a:br>
              <a:rPr lang="ru-RU" sz="12800" b="1" dirty="0"/>
            </a:br>
            <a:r>
              <a:rPr lang="ru-RU" sz="12800" b="1" dirty="0"/>
              <a:t>РОПРИДЫ</a:t>
            </a:r>
            <a:br>
              <a:rPr lang="ru-RU" sz="12800" b="1" dirty="0"/>
            </a:br>
            <a:r>
              <a:rPr lang="ru-RU" sz="12800" b="1" dirty="0"/>
              <a:t>НЫЕЗЕЛЁ</a:t>
            </a:r>
            <a:br>
              <a:rPr lang="ru-RU" sz="12800" b="1" dirty="0"/>
            </a:br>
            <a:r>
              <a:rPr lang="ru-RU" sz="12800" b="1" dirty="0"/>
              <a:t>ИЦЫСТРАН </a:t>
            </a:r>
          </a:p>
          <a:p>
            <a:endParaRPr lang="ru-RU" sz="6000" b="1" dirty="0"/>
          </a:p>
          <a:p>
            <a:endParaRPr lang="ru-RU" sz="6000" b="1" dirty="0"/>
          </a:p>
          <a:p>
            <a:endParaRPr lang="ru-RU" sz="6000" b="1" dirty="0"/>
          </a:p>
          <a:p>
            <a:pPr algn="r"/>
            <a:r>
              <a:rPr lang="ru-RU" sz="9800" b="1" dirty="0"/>
              <a:t>КНИГА   ПРИРОДЫ</a:t>
            </a:r>
            <a:br>
              <a:rPr lang="ru-RU" sz="9800" b="1" dirty="0"/>
            </a:br>
            <a:br>
              <a:rPr lang="ru-RU" sz="9800" b="1" dirty="0"/>
            </a:br>
            <a:r>
              <a:rPr lang="ru-RU" sz="9800" b="1" dirty="0"/>
              <a:t>   ЗЕЛЁНЫЕ   СТРАНИЦЫ</a:t>
            </a:r>
            <a:endParaRPr lang="ru-RU" sz="98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90666"/>
          </a:xfrm>
        </p:spPr>
        <p:txBody>
          <a:bodyPr>
            <a:normAutofit fontScale="90000"/>
          </a:bodyPr>
          <a:lstStyle/>
          <a:p>
            <a:pPr algn="l"/>
            <a:r>
              <a:rPr lang="ru-RU" sz="4000" dirty="0"/>
              <a:t>-</a:t>
            </a:r>
            <a:r>
              <a:rPr lang="ru-RU" sz="4000" b="1" dirty="0"/>
              <a:t>А почему  книга и  страницы ?</a:t>
            </a:r>
            <a:br>
              <a:rPr lang="ru-RU" sz="4000" dirty="0"/>
            </a:br>
            <a:r>
              <a:rPr lang="ru-RU" sz="4000" dirty="0"/>
              <a:t>( потому, что природу можно сравнить с увлекательной книгой, где каждый цветок, бабочка – это страница книги природы. Читать её – значит, изучать природу! </a:t>
            </a:r>
            <a:br>
              <a:rPr lang="ru-RU" sz="4000" dirty="0"/>
            </a:br>
            <a:r>
              <a:rPr lang="ru-RU" sz="4000" dirty="0"/>
              <a:t>- </a:t>
            </a:r>
            <a:r>
              <a:rPr lang="ru-RU" sz="4000" b="1" dirty="0"/>
              <a:t>Почему </a:t>
            </a:r>
            <a:r>
              <a:rPr lang="ru-RU" sz="4000" b="1" u="sng" dirty="0"/>
              <a:t>зелёные</a:t>
            </a:r>
            <a:r>
              <a:rPr lang="ru-RU" sz="4000" b="1" dirty="0"/>
              <a:t> страницы? </a:t>
            </a:r>
            <a:r>
              <a:rPr lang="ru-RU" sz="4000" dirty="0"/>
              <a:t>(зелёный цвет- это символ живой природы). Кто слышал о чёрных страницах?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/>
              <a:t>Поговорим о цвете. </a:t>
            </a:r>
            <a:br>
              <a:rPr lang="ru-RU" b="1" dirty="0"/>
            </a:br>
            <a:r>
              <a:rPr lang="ru-RU" b="1" dirty="0"/>
              <a:t>Подбор   ассоциаций в природе.</a:t>
            </a:r>
            <a:endParaRPr lang="ru-RU" dirty="0"/>
          </a:p>
        </p:txBody>
      </p:sp>
      <p:pic>
        <p:nvPicPr>
          <p:cNvPr id="4098" name="Picture 2" descr="C:\Users\user\Pictures\2021-03-10\01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318400" cy="7920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Pictures\2018-03-28\0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80431" cy="67327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18658"/>
          </a:xfrm>
        </p:spPr>
        <p:txBody>
          <a:bodyPr/>
          <a:lstStyle/>
          <a:p>
            <a:r>
              <a:rPr lang="ru-RU" b="1" u="sng" dirty="0"/>
              <a:t>Загадка:</a:t>
            </a:r>
            <a:br>
              <a:rPr lang="ru-RU" dirty="0"/>
            </a:br>
            <a:r>
              <a:rPr lang="ru-RU" dirty="0"/>
              <a:t>Снится ночью пауку</a:t>
            </a:r>
            <a:br>
              <a:rPr lang="ru-RU" dirty="0"/>
            </a:br>
            <a:r>
              <a:rPr lang="ru-RU" dirty="0"/>
              <a:t>чудо - юдо на суку.</a:t>
            </a:r>
            <a:br>
              <a:rPr lang="ru-RU" dirty="0"/>
            </a:br>
            <a:r>
              <a:rPr lang="ru-RU" dirty="0"/>
              <a:t>Длинный клюв и два крыла.</a:t>
            </a:r>
            <a:br>
              <a:rPr lang="ru-RU" dirty="0"/>
            </a:br>
            <a:r>
              <a:rPr lang="ru-RU" dirty="0"/>
              <a:t>Прилетит – плохи дела!</a:t>
            </a:r>
            <a:br>
              <a:rPr lang="ru-RU" dirty="0"/>
            </a:br>
            <a:r>
              <a:rPr lang="ru-RU" dirty="0"/>
              <a:t>А кого паук боится?</a:t>
            </a:r>
            <a:br>
              <a:rPr lang="ru-RU" dirty="0"/>
            </a:br>
            <a:r>
              <a:rPr lang="ru-RU" dirty="0"/>
              <a:t>Угадали?  Это……..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Другая 4">
      <a:dk1>
        <a:srgbClr val="3F0040"/>
      </a:dk1>
      <a:lt1>
        <a:srgbClr val="FFFF00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C0504D"/>
      </a:accent6>
      <a:hlink>
        <a:srgbClr val="FFFF00"/>
      </a:hlink>
      <a:folHlink>
        <a:srgbClr val="800080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454</TotalTime>
  <Words>518</Words>
  <Application>Microsoft Office PowerPoint</Application>
  <PresentationFormat>Экран (4:3)</PresentationFormat>
  <Paragraphs>32</Paragraphs>
  <Slides>35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8" baseType="lpstr">
      <vt:lpstr>Arial</vt:lpstr>
      <vt:lpstr>Constantia</vt:lpstr>
      <vt:lpstr>Тема Office</vt:lpstr>
      <vt:lpstr>«Книга природы» «Развитие познавательных процессов на уроках окружающего мира  в рамках инклюзивного обучения в начальной школе»   (из опыта работы Собиной С.А.)</vt:lpstr>
      <vt:lpstr>  У детей с ОВЗ, имеющих ЗПР, очень часто кругозор на уровне бытового  обихода. Окружающий мир – главный источник  знаний для детей. От того, насколько внимателен ребёнок  к деталям и явлениям, зависит уровень его кругозора. То, что просто и понятно  для  взрослых,  для ребёнка – настоящая загадка.    </vt:lpstr>
      <vt:lpstr>  Разнообразие   заданий  на  уроках: 1.  Подбор   ассоциаций 2.  Мозаика 3.  Буквы  рассыпались 4.  Игра «Рыба, зверь, птица» 5. Доскажи  словечко 6. Птичьи портреты 7.  Птичьи разговоры 8.  Угадай, чей голосок? 9.  Видео-, аудиозаписи  и   фотоматериалы  </vt:lpstr>
      <vt:lpstr> Прочитайте  тему  урока:</vt:lpstr>
      <vt:lpstr>-А почему  книга и  страницы ? ( потому, что природу можно сравнить с увлекательной книгой, где каждый цветок, бабочка – это страница книги природы. Читать её – значит, изучать природу!  - Почему зелёные страницы? (зелёный цвет- это символ живой природы). Кто слышал о чёрных страницах?</vt:lpstr>
      <vt:lpstr>Поговорим о цвете.  Подбор   ассоциаций в природе.</vt:lpstr>
      <vt:lpstr>Презентация PowerPoint</vt:lpstr>
      <vt:lpstr>Презентация PowerPoint</vt:lpstr>
      <vt:lpstr>Загадка: Снится ночью пауку чудо - юдо на суку. Длинный клюв и два крыла. Прилетит – плохи дела! А кого паук боится? Угадали?  Это……..</vt:lpstr>
      <vt:lpstr>Птицы  –  наши друзья! (760 видов) 1 апреля</vt:lpstr>
      <vt:lpstr>Птичьи  портреты</vt:lpstr>
      <vt:lpstr>Птичьи  разговоры</vt:lpstr>
      <vt:lpstr>Названия  птиц</vt:lpstr>
      <vt:lpstr>Птичьи   разговоры.  Найди соответствие.</vt:lpstr>
      <vt:lpstr>Мозаика. Буквы рассыпались.</vt:lpstr>
      <vt:lpstr>Презентация PowerPoint</vt:lpstr>
      <vt:lpstr>Презентация PowerPoint</vt:lpstr>
      <vt:lpstr>-Какая птица прилетает к нам в самое зябкое время года?</vt:lpstr>
      <vt:lpstr>                   </vt:lpstr>
      <vt:lpstr>А какая птица  умеет издавать звуки, похожие на звуки кошки?</vt:lpstr>
      <vt:lpstr>Презентация PowerPoint</vt:lpstr>
      <vt:lpstr> Загадка  Это старый наш знакомый. Он живёт на крыше дома. Длинноногий, длинноносый С длинной шеей, безголосый. Он летает на охоту за лягушками к болоту. </vt:lpstr>
      <vt:lpstr>Презентация PowerPoint</vt:lpstr>
      <vt:lpstr>В   Антарктиде  среди   льдин  проводит  дни  свои…….</vt:lpstr>
      <vt:lpstr>Презентация PowerPoint</vt:lpstr>
      <vt:lpstr>Поговорим о зверях.  -Какой зверь никогда  не ест мясо? Его ещё называют бамбуковым медведем. Кто же это? </vt:lpstr>
      <vt:lpstr>Презентация PowerPoint</vt:lpstr>
      <vt:lpstr>Презентация PowerPoint</vt:lpstr>
      <vt:lpstr>Самый рослый из зверей Африканский длинношей. Ходит гордо, словно граф.  Называется……….. </vt:lpstr>
      <vt:lpstr>Презентация PowerPoint</vt:lpstr>
      <vt:lpstr>Презентация PowerPoint</vt:lpstr>
      <vt:lpstr>В мире насекомых</vt:lpstr>
      <vt:lpstr>Презентация PowerPoint</vt:lpstr>
      <vt:lpstr>Глаза стрекозы</vt:lpstr>
      <vt:lpstr>-  О ком вам рассказали зелёные страницы? Что вас удивило?  -Какой вред люди могут нанести насекомым, птицам, зверям?  -На человеке лежит обязанность:  не  дать погибнуть всему живому!  - Как вы это понимаете? -  Давайте  будем беречь природу,   ведь она такая красивая!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Ирина Горбачева</cp:lastModifiedBy>
  <cp:revision>89</cp:revision>
  <dcterms:created xsi:type="dcterms:W3CDTF">2013-11-11T17:16:55Z</dcterms:created>
  <dcterms:modified xsi:type="dcterms:W3CDTF">2024-03-05T11:24:00Z</dcterms:modified>
</cp:coreProperties>
</file>